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93" r:id="rId4"/>
    <p:sldId id="284" r:id="rId5"/>
    <p:sldId id="291" r:id="rId6"/>
    <p:sldId id="292" r:id="rId7"/>
    <p:sldId id="283" r:id="rId8"/>
    <p:sldId id="286" r:id="rId9"/>
    <p:sldId id="287" r:id="rId10"/>
    <p:sldId id="266" r:id="rId11"/>
    <p:sldId id="259" r:id="rId12"/>
    <p:sldId id="270" r:id="rId13"/>
    <p:sldId id="288" r:id="rId14"/>
    <p:sldId id="260" r:id="rId15"/>
    <p:sldId id="262" r:id="rId16"/>
    <p:sldId id="285" r:id="rId17"/>
    <p:sldId id="289" r:id="rId18"/>
    <p:sldId id="274" r:id="rId19"/>
    <p:sldId id="276" r:id="rId20"/>
    <p:sldId id="272" r:id="rId21"/>
    <p:sldId id="279" r:id="rId22"/>
    <p:sldId id="294" r:id="rId23"/>
    <p:sldId id="29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D8D"/>
    <a:srgbClr val="FFD85D"/>
    <a:srgbClr val="D2A000"/>
    <a:srgbClr val="FF0066"/>
    <a:srgbClr val="FC3434"/>
    <a:srgbClr val="B1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iba ramezanali" userId="ccfa946f5cbddc04" providerId="LiveId" clId="{550973D0-84E4-440A-AA97-AC96A3984675}"/>
    <pc:docChg chg="undo custSel addSld delSld modSld sldOrd">
      <pc:chgData name="fariba ramezanali" userId="ccfa946f5cbddc04" providerId="LiveId" clId="{550973D0-84E4-440A-AA97-AC96A3984675}" dt="2022-11-21T20:15:44.644" v="1429" actId="1037"/>
      <pc:docMkLst>
        <pc:docMk/>
      </pc:docMkLst>
      <pc:sldChg chg="modSp mod">
        <pc:chgData name="fariba ramezanali" userId="ccfa946f5cbddc04" providerId="LiveId" clId="{550973D0-84E4-440A-AA97-AC96A3984675}" dt="2022-11-21T08:44:37.875" v="1331" actId="20577"/>
        <pc:sldMkLst>
          <pc:docMk/>
          <pc:sldMk cId="4107080873" sldId="256"/>
        </pc:sldMkLst>
        <pc:spChg chg="mod">
          <ac:chgData name="fariba ramezanali" userId="ccfa946f5cbddc04" providerId="LiveId" clId="{550973D0-84E4-440A-AA97-AC96A3984675}" dt="2022-11-21T05:49:58.678" v="779" actId="1076"/>
          <ac:spMkLst>
            <pc:docMk/>
            <pc:sldMk cId="4107080873" sldId="256"/>
            <ac:spMk id="2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08:44:37.875" v="1331" actId="20577"/>
          <ac:spMkLst>
            <pc:docMk/>
            <pc:sldMk cId="4107080873" sldId="256"/>
            <ac:spMk id="3" creationId="{00000000-0000-0000-0000-000000000000}"/>
          </ac:spMkLst>
        </pc:spChg>
      </pc:sldChg>
      <pc:sldChg chg="modSp mod">
        <pc:chgData name="fariba ramezanali" userId="ccfa946f5cbddc04" providerId="LiveId" clId="{550973D0-84E4-440A-AA97-AC96A3984675}" dt="2022-11-21T09:12:39.250" v="1361" actId="1038"/>
        <pc:sldMkLst>
          <pc:docMk/>
          <pc:sldMk cId="3180610661" sldId="259"/>
        </pc:sldMkLst>
        <pc:spChg chg="mod">
          <ac:chgData name="fariba ramezanali" userId="ccfa946f5cbddc04" providerId="LiveId" clId="{550973D0-84E4-440A-AA97-AC96A3984675}" dt="2022-11-21T09:12:39.250" v="1361" actId="1038"/>
          <ac:spMkLst>
            <pc:docMk/>
            <pc:sldMk cId="3180610661" sldId="259"/>
            <ac:spMk id="2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09:12:33.325" v="1360" actId="108"/>
          <ac:spMkLst>
            <pc:docMk/>
            <pc:sldMk cId="3180610661" sldId="259"/>
            <ac:spMk id="3" creationId="{00000000-0000-0000-0000-000000000000}"/>
          </ac:spMkLst>
        </pc:spChg>
      </pc:sldChg>
      <pc:sldChg chg="modSp mod ord">
        <pc:chgData name="fariba ramezanali" userId="ccfa946f5cbddc04" providerId="LiveId" clId="{550973D0-84E4-440A-AA97-AC96A3984675}" dt="2022-11-21T09:10:41.126" v="1354"/>
        <pc:sldMkLst>
          <pc:docMk/>
          <pc:sldMk cId="3777862968" sldId="260"/>
        </pc:sldMkLst>
        <pc:spChg chg="mod">
          <ac:chgData name="fariba ramezanali" userId="ccfa946f5cbddc04" providerId="LiveId" clId="{550973D0-84E4-440A-AA97-AC96A3984675}" dt="2022-11-21T05:01:28.342" v="362" actId="20577"/>
          <ac:spMkLst>
            <pc:docMk/>
            <pc:sldMk cId="3777862968" sldId="260"/>
            <ac:spMk id="3" creationId="{00000000-0000-0000-0000-000000000000}"/>
          </ac:spMkLst>
        </pc:spChg>
      </pc:sldChg>
      <pc:sldChg chg="modSp mod ord">
        <pc:chgData name="fariba ramezanali" userId="ccfa946f5cbddc04" providerId="LiveId" clId="{550973D0-84E4-440A-AA97-AC96A3984675}" dt="2022-11-21T09:10:56.427" v="1356"/>
        <pc:sldMkLst>
          <pc:docMk/>
          <pc:sldMk cId="1949327639" sldId="262"/>
        </pc:sldMkLst>
        <pc:spChg chg="mod">
          <ac:chgData name="fariba ramezanali" userId="ccfa946f5cbddc04" providerId="LiveId" clId="{550973D0-84E4-440A-AA97-AC96A3984675}" dt="2022-11-21T05:06:47.132" v="469" actId="5793"/>
          <ac:spMkLst>
            <pc:docMk/>
            <pc:sldMk cId="1949327639" sldId="262"/>
            <ac:spMk id="3" creationId="{00000000-0000-0000-0000-000000000000}"/>
          </ac:spMkLst>
        </pc:spChg>
      </pc:sldChg>
      <pc:sldChg chg="modSp mod">
        <pc:chgData name="fariba ramezanali" userId="ccfa946f5cbddc04" providerId="LiveId" clId="{550973D0-84E4-440A-AA97-AC96A3984675}" dt="2022-11-21T16:36:05.375" v="1365" actId="108"/>
        <pc:sldMkLst>
          <pc:docMk/>
          <pc:sldMk cId="2625216100" sldId="265"/>
        </pc:sldMkLst>
        <pc:spChg chg="mod">
          <ac:chgData name="fariba ramezanali" userId="ccfa946f5cbddc04" providerId="LiveId" clId="{550973D0-84E4-440A-AA97-AC96A3984675}" dt="2022-11-21T16:36:05.375" v="1365" actId="108"/>
          <ac:spMkLst>
            <pc:docMk/>
            <pc:sldMk cId="2625216100" sldId="265"/>
            <ac:spMk id="3" creationId="{00000000-0000-0000-0000-000000000000}"/>
          </ac:spMkLst>
        </pc:spChg>
        <pc:picChg chg="mod">
          <ac:chgData name="fariba ramezanali" userId="ccfa946f5cbddc04" providerId="LiveId" clId="{550973D0-84E4-440A-AA97-AC96A3984675}" dt="2022-11-21T08:44:04.478" v="1315" actId="1076"/>
          <ac:picMkLst>
            <pc:docMk/>
            <pc:sldMk cId="2625216100" sldId="265"/>
            <ac:picMk id="4" creationId="{00000000-0000-0000-0000-000000000000}"/>
          </ac:picMkLst>
        </pc:picChg>
      </pc:sldChg>
      <pc:sldChg chg="modSp mod">
        <pc:chgData name="fariba ramezanali" userId="ccfa946f5cbddc04" providerId="LiveId" clId="{550973D0-84E4-440A-AA97-AC96A3984675}" dt="2022-11-21T20:15:44.644" v="1429" actId="1037"/>
        <pc:sldMkLst>
          <pc:docMk/>
          <pc:sldMk cId="2767907711" sldId="266"/>
        </pc:sldMkLst>
        <pc:spChg chg="mod">
          <ac:chgData name="fariba ramezanali" userId="ccfa946f5cbddc04" providerId="LiveId" clId="{550973D0-84E4-440A-AA97-AC96A3984675}" dt="2022-11-21T06:44:18.402" v="885" actId="20577"/>
          <ac:spMkLst>
            <pc:docMk/>
            <pc:sldMk cId="2767907711" sldId="266"/>
            <ac:spMk id="2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20:15:44.644" v="1429" actId="1037"/>
          <ac:spMkLst>
            <pc:docMk/>
            <pc:sldMk cId="2767907711" sldId="266"/>
            <ac:spMk id="3" creationId="{00000000-0000-0000-0000-000000000000}"/>
          </ac:spMkLst>
        </pc:spChg>
      </pc:sldChg>
      <pc:sldChg chg="modSp mod">
        <pc:chgData name="fariba ramezanali" userId="ccfa946f5cbddc04" providerId="LiveId" clId="{550973D0-84E4-440A-AA97-AC96A3984675}" dt="2022-11-21T18:19:23.986" v="1427" actId="20577"/>
        <pc:sldMkLst>
          <pc:docMk/>
          <pc:sldMk cId="2712675062" sldId="270"/>
        </pc:sldMkLst>
        <pc:spChg chg="mod">
          <ac:chgData name="fariba ramezanali" userId="ccfa946f5cbddc04" providerId="LiveId" clId="{550973D0-84E4-440A-AA97-AC96A3984675}" dt="2022-11-21T18:19:23.986" v="1427" actId="20577"/>
          <ac:spMkLst>
            <pc:docMk/>
            <pc:sldMk cId="2712675062" sldId="270"/>
            <ac:spMk id="3" creationId="{00000000-0000-0000-0000-000000000000}"/>
          </ac:spMkLst>
        </pc:spChg>
      </pc:sldChg>
      <pc:sldChg chg="ord">
        <pc:chgData name="fariba ramezanali" userId="ccfa946f5cbddc04" providerId="LiveId" clId="{550973D0-84E4-440A-AA97-AC96A3984675}" dt="2022-11-21T08:32:40.322" v="1060"/>
        <pc:sldMkLst>
          <pc:docMk/>
          <pc:sldMk cId="2757097540" sldId="274"/>
        </pc:sldMkLst>
      </pc:sldChg>
      <pc:sldChg chg="modSp ord">
        <pc:chgData name="fariba ramezanali" userId="ccfa946f5cbddc04" providerId="LiveId" clId="{550973D0-84E4-440A-AA97-AC96A3984675}" dt="2022-11-21T06:55:30.293" v="894" actId="1076"/>
        <pc:sldMkLst>
          <pc:docMk/>
          <pc:sldMk cId="2884174031" sldId="276"/>
        </pc:sldMkLst>
        <pc:spChg chg="mod">
          <ac:chgData name="fariba ramezanali" userId="ccfa946f5cbddc04" providerId="LiveId" clId="{550973D0-84E4-440A-AA97-AC96A3984675}" dt="2022-11-21T06:55:30.293" v="894" actId="1076"/>
          <ac:spMkLst>
            <pc:docMk/>
            <pc:sldMk cId="2884174031" sldId="276"/>
            <ac:spMk id="3" creationId="{00000000-0000-0000-0000-000000000000}"/>
          </ac:spMkLst>
        </pc:spChg>
      </pc:sldChg>
      <pc:sldChg chg="del">
        <pc:chgData name="fariba ramezanali" userId="ccfa946f5cbddc04" providerId="LiveId" clId="{550973D0-84E4-440A-AA97-AC96A3984675}" dt="2022-11-21T04:51:02.006" v="344" actId="2696"/>
        <pc:sldMkLst>
          <pc:docMk/>
          <pc:sldMk cId="1429036789" sldId="278"/>
        </pc:sldMkLst>
      </pc:sldChg>
      <pc:sldChg chg="modSp mod">
        <pc:chgData name="fariba ramezanali" userId="ccfa946f5cbddc04" providerId="LiveId" clId="{550973D0-84E4-440A-AA97-AC96A3984675}" dt="2022-11-21T08:35:42.106" v="1309" actId="20577"/>
        <pc:sldMkLst>
          <pc:docMk/>
          <pc:sldMk cId="1984264672" sldId="279"/>
        </pc:sldMkLst>
        <pc:spChg chg="mod">
          <ac:chgData name="fariba ramezanali" userId="ccfa946f5cbddc04" providerId="LiveId" clId="{550973D0-84E4-440A-AA97-AC96A3984675}" dt="2022-11-21T08:35:42.106" v="1309" actId="20577"/>
          <ac:spMkLst>
            <pc:docMk/>
            <pc:sldMk cId="1984264672" sldId="279"/>
            <ac:spMk id="3" creationId="{00000000-0000-0000-0000-000000000000}"/>
          </ac:spMkLst>
        </pc:spChg>
      </pc:sldChg>
      <pc:sldChg chg="del ord">
        <pc:chgData name="fariba ramezanali" userId="ccfa946f5cbddc04" providerId="LiveId" clId="{550973D0-84E4-440A-AA97-AC96A3984675}" dt="2022-11-21T05:06:26.832" v="363" actId="2696"/>
        <pc:sldMkLst>
          <pc:docMk/>
          <pc:sldMk cId="411006090" sldId="282"/>
        </pc:sldMkLst>
      </pc:sldChg>
      <pc:sldChg chg="delSp modSp mod ord">
        <pc:chgData name="fariba ramezanali" userId="ccfa946f5cbddc04" providerId="LiveId" clId="{550973D0-84E4-440A-AA97-AC96A3984675}" dt="2022-11-21T17:29:28.192" v="1367" actId="20577"/>
        <pc:sldMkLst>
          <pc:docMk/>
          <pc:sldMk cId="2617848859" sldId="284"/>
        </pc:sldMkLst>
        <pc:spChg chg="mod">
          <ac:chgData name="fariba ramezanali" userId="ccfa946f5cbddc04" providerId="LiveId" clId="{550973D0-84E4-440A-AA97-AC96A3984675}" dt="2022-11-21T17:29:28.192" v="1367" actId="20577"/>
          <ac:spMkLst>
            <pc:docMk/>
            <pc:sldMk cId="2617848859" sldId="284"/>
            <ac:spMk id="2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08:54:49.044" v="1335" actId="5793"/>
          <ac:spMkLst>
            <pc:docMk/>
            <pc:sldMk cId="2617848859" sldId="284"/>
            <ac:spMk id="4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08:55:47.936" v="1343" actId="20577"/>
          <ac:spMkLst>
            <pc:docMk/>
            <pc:sldMk cId="2617848859" sldId="284"/>
            <ac:spMk id="5" creationId="{00000000-0000-0000-0000-000000000000}"/>
          </ac:spMkLst>
        </pc:spChg>
        <pc:spChg chg="del">
          <ac:chgData name="fariba ramezanali" userId="ccfa946f5cbddc04" providerId="LiveId" clId="{550973D0-84E4-440A-AA97-AC96A3984675}" dt="2022-11-21T04:15:22.001" v="206" actId="21"/>
          <ac:spMkLst>
            <pc:docMk/>
            <pc:sldMk cId="2617848859" sldId="284"/>
            <ac:spMk id="6" creationId="{00000000-0000-0000-0000-000000000000}"/>
          </ac:spMkLst>
        </pc:spChg>
        <pc:spChg chg="mod">
          <ac:chgData name="fariba ramezanali" userId="ccfa946f5cbddc04" providerId="LiveId" clId="{550973D0-84E4-440A-AA97-AC96A3984675}" dt="2022-11-21T04:15:32.816" v="207" actId="1076"/>
          <ac:spMkLst>
            <pc:docMk/>
            <pc:sldMk cId="2617848859" sldId="284"/>
            <ac:spMk id="7" creationId="{00000000-0000-0000-0000-000000000000}"/>
          </ac:spMkLst>
        </pc:spChg>
      </pc:sldChg>
      <pc:sldChg chg="ord">
        <pc:chgData name="fariba ramezanali" userId="ccfa946f5cbddc04" providerId="LiveId" clId="{550973D0-84E4-440A-AA97-AC96A3984675}" dt="2022-11-21T04:42:11.931" v="339"/>
        <pc:sldMkLst>
          <pc:docMk/>
          <pc:sldMk cId="1360788579" sldId="285"/>
        </pc:sldMkLst>
      </pc:sldChg>
      <pc:sldChg chg="ord">
        <pc:chgData name="fariba ramezanali" userId="ccfa946f5cbddc04" providerId="LiveId" clId="{550973D0-84E4-440A-AA97-AC96A3984675}" dt="2022-11-21T04:21:25.994" v="335"/>
        <pc:sldMkLst>
          <pc:docMk/>
          <pc:sldMk cId="2801406763" sldId="286"/>
        </pc:sldMkLst>
      </pc:sldChg>
      <pc:sldChg chg="ord">
        <pc:chgData name="fariba ramezanali" userId="ccfa946f5cbddc04" providerId="LiveId" clId="{550973D0-84E4-440A-AA97-AC96A3984675}" dt="2022-11-21T04:30:15.296" v="337"/>
        <pc:sldMkLst>
          <pc:docMk/>
          <pc:sldMk cId="4100426109" sldId="287"/>
        </pc:sldMkLst>
      </pc:sldChg>
      <pc:sldChg chg="modSp mod ord">
        <pc:chgData name="fariba ramezanali" userId="ccfa946f5cbddc04" providerId="LiveId" clId="{550973D0-84E4-440A-AA97-AC96A3984675}" dt="2022-11-21T06:55:02.293" v="893" actId="1076"/>
        <pc:sldMkLst>
          <pc:docMk/>
          <pc:sldMk cId="4277512920" sldId="289"/>
        </pc:sldMkLst>
        <pc:spChg chg="mod">
          <ac:chgData name="fariba ramezanali" userId="ccfa946f5cbddc04" providerId="LiveId" clId="{550973D0-84E4-440A-AA97-AC96A3984675}" dt="2022-11-21T06:55:02.293" v="893" actId="1076"/>
          <ac:spMkLst>
            <pc:docMk/>
            <pc:sldMk cId="4277512920" sldId="289"/>
            <ac:spMk id="3" creationId="{00000000-0000-0000-0000-000000000000}"/>
          </ac:spMkLst>
        </pc:spChg>
      </pc:sldChg>
      <pc:sldChg chg="del">
        <pc:chgData name="fariba ramezanali" userId="ccfa946f5cbddc04" providerId="LiveId" clId="{550973D0-84E4-440A-AA97-AC96A3984675}" dt="2022-11-21T08:39:24.134" v="1310" actId="2696"/>
        <pc:sldMkLst>
          <pc:docMk/>
          <pc:sldMk cId="4101698017" sldId="290"/>
        </pc:sldMkLst>
      </pc:sldChg>
      <pc:sldChg chg="addSp delSp modSp new mod">
        <pc:chgData name="fariba ramezanali" userId="ccfa946f5cbddc04" providerId="LiveId" clId="{550973D0-84E4-440A-AA97-AC96A3984675}" dt="2022-11-21T06:19:43.927" v="857" actId="20577"/>
        <pc:sldMkLst>
          <pc:docMk/>
          <pc:sldMk cId="2385482810" sldId="291"/>
        </pc:sldMkLst>
        <pc:spChg chg="add del mod">
          <ac:chgData name="fariba ramezanali" userId="ccfa946f5cbddc04" providerId="LiveId" clId="{550973D0-84E4-440A-AA97-AC96A3984675}" dt="2022-11-21T05:42:31.447" v="518" actId="21"/>
          <ac:spMkLst>
            <pc:docMk/>
            <pc:sldMk cId="2385482810" sldId="291"/>
            <ac:spMk id="3" creationId="{AE597674-E61A-4EFD-80A8-EC119822EFF5}"/>
          </ac:spMkLst>
        </pc:spChg>
        <pc:spChg chg="add mod">
          <ac:chgData name="fariba ramezanali" userId="ccfa946f5cbddc04" providerId="LiveId" clId="{550973D0-84E4-440A-AA97-AC96A3984675}" dt="2022-11-21T06:19:43.927" v="857" actId="20577"/>
          <ac:spMkLst>
            <pc:docMk/>
            <pc:sldMk cId="2385482810" sldId="291"/>
            <ac:spMk id="5" creationId="{E7F4D447-21D3-4B19-8B89-6396F6FD7DC8}"/>
          </ac:spMkLst>
        </pc:spChg>
      </pc:sldChg>
      <pc:sldChg chg="addSp modSp new mod">
        <pc:chgData name="fariba ramezanali" userId="ccfa946f5cbddc04" providerId="LiveId" clId="{550973D0-84E4-440A-AA97-AC96A3984675}" dt="2022-11-21T06:29:53.290" v="882" actId="20577"/>
        <pc:sldMkLst>
          <pc:docMk/>
          <pc:sldMk cId="145641213" sldId="292"/>
        </pc:sldMkLst>
        <pc:spChg chg="add mod">
          <ac:chgData name="fariba ramezanali" userId="ccfa946f5cbddc04" providerId="LiveId" clId="{550973D0-84E4-440A-AA97-AC96A3984675}" dt="2022-11-21T06:29:53.290" v="882" actId="20577"/>
          <ac:spMkLst>
            <pc:docMk/>
            <pc:sldMk cId="145641213" sldId="292"/>
            <ac:spMk id="3" creationId="{E74EC15C-79B6-4790-9059-2A39487B7B68}"/>
          </ac:spMkLst>
        </pc:spChg>
      </pc:sldChg>
      <pc:sldChg chg="addSp modSp new mod">
        <pc:chgData name="fariba ramezanali" userId="ccfa946f5cbddc04" providerId="LiveId" clId="{550973D0-84E4-440A-AA97-AC96A3984675}" dt="2022-11-21T08:07:54.914" v="1052" actId="20577"/>
        <pc:sldMkLst>
          <pc:docMk/>
          <pc:sldMk cId="1961181341" sldId="293"/>
        </pc:sldMkLst>
        <pc:spChg chg="add mod">
          <ac:chgData name="fariba ramezanali" userId="ccfa946f5cbddc04" providerId="LiveId" clId="{550973D0-84E4-440A-AA97-AC96A3984675}" dt="2022-11-21T08:07:54.914" v="1052" actId="20577"/>
          <ac:spMkLst>
            <pc:docMk/>
            <pc:sldMk cId="1961181341" sldId="293"/>
            <ac:spMk id="3" creationId="{94E746A9-7790-40F0-BC4C-F76456AE6B17}"/>
          </ac:spMkLst>
        </pc:spChg>
      </pc:sldChg>
      <pc:sldChg chg="addSp modSp new">
        <pc:chgData name="fariba ramezanali" userId="ccfa946f5cbddc04" providerId="LiveId" clId="{550973D0-84E4-440A-AA97-AC96A3984675}" dt="2022-11-21T08:42:53.013" v="1312"/>
        <pc:sldMkLst>
          <pc:docMk/>
          <pc:sldMk cId="3000774821" sldId="294"/>
        </pc:sldMkLst>
        <pc:picChg chg="add mod">
          <ac:chgData name="fariba ramezanali" userId="ccfa946f5cbddc04" providerId="LiveId" clId="{550973D0-84E4-440A-AA97-AC96A3984675}" dt="2022-11-21T08:42:53.013" v="1312"/>
          <ac:picMkLst>
            <pc:docMk/>
            <pc:sldMk cId="3000774821" sldId="294"/>
            <ac:picMk id="2" creationId="{439DD1E2-359B-40CF-B300-7FD259A48521}"/>
          </ac:picMkLst>
        </pc:picChg>
      </pc:sldChg>
      <pc:sldChg chg="addSp modSp new">
        <pc:chgData name="fariba ramezanali" userId="ccfa946f5cbddc04" providerId="LiveId" clId="{550973D0-84E4-440A-AA97-AC96A3984675}" dt="2022-11-21T08:43:23.768" v="1314"/>
        <pc:sldMkLst>
          <pc:docMk/>
          <pc:sldMk cId="44538193" sldId="295"/>
        </pc:sldMkLst>
        <pc:spChg chg="add mod">
          <ac:chgData name="fariba ramezanali" userId="ccfa946f5cbddc04" providerId="LiveId" clId="{550973D0-84E4-440A-AA97-AC96A3984675}" dt="2022-11-21T08:43:23.768" v="1314"/>
          <ac:spMkLst>
            <pc:docMk/>
            <pc:sldMk cId="44538193" sldId="295"/>
            <ac:spMk id="3" creationId="{D5AC5777-FB28-4F97-8383-6027E965435A}"/>
          </ac:spMkLst>
        </pc:spChg>
        <pc:picChg chg="add mod">
          <ac:chgData name="fariba ramezanali" userId="ccfa946f5cbddc04" providerId="LiveId" clId="{550973D0-84E4-440A-AA97-AC96A3984675}" dt="2022-11-21T08:43:23.768" v="1314"/>
          <ac:picMkLst>
            <pc:docMk/>
            <pc:sldMk cId="44538193" sldId="295"/>
            <ac:picMk id="2" creationId="{876EA277-4D3D-41BA-8DD7-A881F7E93FB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7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5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9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1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0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0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1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878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3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8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EC43905-01BA-4AD6-838D-0DA9C5EEE879}" type="datetimeFigureOut">
              <a:rPr lang="en-US" smtClean="0"/>
              <a:pPr/>
              <a:t>11/21/2022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D4CDEE4-0A58-4557-8E65-44D2036AE5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8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gwash.org/view/74324/thanks-for-making-our-fall-member-drive-a-success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2915" y="515596"/>
            <a:ext cx="9144000" cy="2387600"/>
          </a:xfrm>
        </p:spPr>
        <p:txBody>
          <a:bodyPr>
            <a:noAutofit/>
          </a:bodyPr>
          <a:lstStyle/>
          <a:p>
            <a:r>
              <a:rPr lang="en-US" b="1" dirty="0"/>
              <a:t>Anticoagulation Therapies effects on RIF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6417" y="3641471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/>
              <a:t>Dr. Fariba Ramezanali</a:t>
            </a:r>
          </a:p>
          <a:p>
            <a:r>
              <a:rPr lang="en-US" dirty="0"/>
              <a:t>Fellowship of Infertility</a:t>
            </a:r>
          </a:p>
          <a:p>
            <a:r>
              <a:rPr lang="en-US" dirty="0" err="1"/>
              <a:t>Royan</a:t>
            </a:r>
            <a:r>
              <a:rPr lang="en-US" dirty="0"/>
              <a:t> Institute</a:t>
            </a:r>
          </a:p>
        </p:txBody>
      </p:sp>
    </p:spTree>
    <p:extLst>
      <p:ext uri="{BB962C8B-B14F-4D97-AF65-F5344CB8AC3E}">
        <p14:creationId xmlns:p14="http://schemas.microsoft.com/office/powerpoint/2010/main" val="4107080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746" y="1600201"/>
            <a:ext cx="10972800" cy="4525963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pPr>
              <a:lnSpc>
                <a:spcPct val="170000"/>
              </a:lnSpc>
            </a:pPr>
            <a:r>
              <a:rPr lang="en-US" sz="3500" b="1" dirty="0">
                <a:solidFill>
                  <a:srgbClr val="002060"/>
                </a:solidFill>
              </a:rPr>
              <a:t>in recent years studies have shown that there is </a:t>
            </a:r>
            <a:r>
              <a:rPr lang="en-US" sz="3500" b="1" dirty="0">
                <a:solidFill>
                  <a:srgbClr val="C00000"/>
                </a:solidFill>
              </a:rPr>
              <a:t>No evidence </a:t>
            </a:r>
            <a:r>
              <a:rPr lang="en-US" sz="3500" b="1" dirty="0">
                <a:solidFill>
                  <a:srgbClr val="002060"/>
                </a:solidFill>
              </a:rPr>
              <a:t>regarding the efficacy of heparin and low-dose aspirin in women with </a:t>
            </a:r>
            <a:r>
              <a:rPr lang="en-US" sz="3600" b="1" dirty="0">
                <a:solidFill>
                  <a:srgbClr val="C00000"/>
                </a:solidFill>
              </a:rPr>
              <a:t>two or more consecutive previous pregnancy losses</a:t>
            </a:r>
            <a:r>
              <a:rPr lang="en-US" sz="3500" b="1" dirty="0">
                <a:solidFill>
                  <a:srgbClr val="002060"/>
                </a:solidFill>
              </a:rPr>
              <a:t>, in those with </a:t>
            </a:r>
            <a:r>
              <a:rPr lang="en-US" sz="3600" b="1" dirty="0">
                <a:solidFill>
                  <a:srgbClr val="C00000"/>
                </a:solidFill>
              </a:rPr>
              <a:t>unexplained recurrent miscarriage </a:t>
            </a:r>
            <a:r>
              <a:rPr lang="en-US" sz="3500" b="1" dirty="0">
                <a:solidFill>
                  <a:srgbClr val="002060"/>
                </a:solidFill>
              </a:rPr>
              <a:t>or in women with </a:t>
            </a:r>
            <a:r>
              <a:rPr lang="en-US" sz="3600" b="1" dirty="0">
                <a:solidFill>
                  <a:srgbClr val="C00000"/>
                </a:solidFill>
              </a:rPr>
              <a:t>inherited </a:t>
            </a:r>
            <a:r>
              <a:rPr lang="en-US" sz="3600" b="1" dirty="0" err="1">
                <a:solidFill>
                  <a:srgbClr val="C00000"/>
                </a:solidFill>
              </a:rPr>
              <a:t>thrombophilic</a:t>
            </a:r>
            <a:r>
              <a:rPr lang="en-US" sz="3600" b="1" dirty="0">
                <a:solidFill>
                  <a:srgbClr val="C00000"/>
                </a:solidFill>
              </a:rPr>
              <a:t> disorders.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0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027" y="274638"/>
            <a:ext cx="109728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027" y="1600201"/>
            <a:ext cx="109728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b="1" dirty="0">
                <a:solidFill>
                  <a:srgbClr val="002060"/>
                </a:solidFill>
              </a:rPr>
              <a:t>observational and randomized controlled trials (RCTs) using heparin as an adjunct to IVF treatment have shown </a:t>
            </a:r>
            <a:r>
              <a:rPr lang="en-US" sz="3200" b="1" dirty="0">
                <a:solidFill>
                  <a:srgbClr val="C00000"/>
                </a:solidFill>
              </a:rPr>
              <a:t>conflicting evidence </a:t>
            </a:r>
            <a:r>
              <a:rPr lang="en-US" sz="3200" b="1" dirty="0">
                <a:solidFill>
                  <a:srgbClr val="002060"/>
                </a:solidFill>
              </a:rPr>
              <a:t>for improved fertility outcomes in women with</a:t>
            </a: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inherited  thrombophilia with or without RIF. </a:t>
            </a:r>
            <a:br>
              <a:rPr lang="en-US" b="1" dirty="0">
                <a:solidFill>
                  <a:srgbClr val="C00000"/>
                </a:solidFill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610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838200" y="231820"/>
            <a:ext cx="9812628" cy="1333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727" y="1205541"/>
            <a:ext cx="10515600" cy="508225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3500" b="1" dirty="0">
                <a:solidFill>
                  <a:schemeClr val="accent1">
                    <a:lumMod val="10000"/>
                  </a:schemeClr>
                </a:solidFill>
              </a:rPr>
              <a:t>In APLS, LMWH prevents APA binding to the trophoblast cells and restores trophoblast invasiveness and differentiation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500" b="1" dirty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3500" b="1" dirty="0">
                <a:solidFill>
                  <a:schemeClr val="accent1">
                    <a:lumMod val="10000"/>
                  </a:schemeClr>
                </a:solidFill>
              </a:rPr>
              <a:t>Heparin has also been shown to block complement activation and modulates inflammatory responses in women with APA.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75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84653" y="635164"/>
            <a:ext cx="10022693" cy="276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Flowchart: Terminator 4"/>
          <p:cNvSpPr/>
          <p:nvPr/>
        </p:nvSpPr>
        <p:spPr>
          <a:xfrm>
            <a:off x="1239982" y="3625989"/>
            <a:ext cx="10186115" cy="2756078"/>
          </a:xfrm>
          <a:prstGeom prst="flowChartTerminator">
            <a:avLst/>
          </a:prstGeom>
          <a:solidFill>
            <a:srgbClr val="002060"/>
          </a:solidFill>
          <a:ln>
            <a:solidFill>
              <a:schemeClr val="accent5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FF00"/>
                </a:solidFill>
              </a:rPr>
              <a:t>heparin is being used as an adjunct to IVF treatment in women with RIF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/>
              <a:t>In the absence of any potential cause for RIF empirical treatment becomes an anchor  of </a:t>
            </a:r>
            <a:r>
              <a:rPr lang="en-US" sz="2800" b="1" dirty="0">
                <a:solidFill>
                  <a:srgbClr val="FFD85D"/>
                </a:solidFill>
              </a:rPr>
              <a:t>hope for a successful pregnancy outcome </a:t>
            </a:r>
            <a:br>
              <a:rPr lang="en-US" sz="2400" b="1" dirty="0"/>
            </a:b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62589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524020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Adjunct low-molecular-weight heparin to improve live birth rate after recurrent implantation failure: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528" y="250666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Pooled risk ratios in women with ≥3 RIF showed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a significant </a:t>
            </a:r>
            <a:r>
              <a:rPr lang="en-US" sz="3600" b="1" dirty="0">
                <a:solidFill>
                  <a:srgbClr val="FF0000"/>
                </a:solidFill>
              </a:rPr>
              <a:t>improvement in the LBR </a:t>
            </a:r>
            <a:r>
              <a:rPr lang="en-US" sz="3200" dirty="0">
                <a:solidFill>
                  <a:srgbClr val="FF0000"/>
                </a:solidFill>
              </a:rPr>
              <a:t>and </a:t>
            </a:r>
            <a:r>
              <a:rPr lang="en-US" sz="3600" b="1" dirty="0">
                <a:solidFill>
                  <a:srgbClr val="FF0000"/>
                </a:solidFill>
              </a:rPr>
              <a:t>a reduction in the miscarriage rate </a:t>
            </a:r>
            <a:r>
              <a:rPr lang="en-US" sz="3200" dirty="0">
                <a:solidFill>
                  <a:srgbClr val="FF0000"/>
                </a:solidFill>
              </a:rPr>
              <a:t>with LMWH compared with controls.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 </a:t>
            </a:r>
            <a:r>
              <a:rPr lang="en-US" sz="3200" dirty="0">
                <a:solidFill>
                  <a:srgbClr val="7030A0"/>
                </a:solidFill>
              </a:rPr>
              <a:t>The Implantation Rate for ≥3 RIF showed a </a:t>
            </a:r>
            <a:r>
              <a:rPr lang="en-US" sz="3200" b="1" dirty="0">
                <a:solidFill>
                  <a:srgbClr val="7030A0"/>
                </a:solidFill>
              </a:rPr>
              <a:t>non-significant</a:t>
            </a:r>
            <a:r>
              <a:rPr lang="en-US" sz="3200" dirty="0">
                <a:solidFill>
                  <a:srgbClr val="7030A0"/>
                </a:solidFill>
              </a:rPr>
              <a:t> trend toward improvement with LMWH.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sz="3200" dirty="0">
                <a:solidFill>
                  <a:schemeClr val="accent6">
                    <a:lumMod val="50000"/>
                  </a:schemeClr>
                </a:solidFill>
              </a:rPr>
              <a:t>the beneficial effect of LMWH was not significant when only studies with unexplained RIF were pooled .</a:t>
            </a:r>
            <a:br>
              <a:rPr lang="en-US" sz="3200" dirty="0">
                <a:solidFill>
                  <a:schemeClr val="accent6">
                    <a:lumMod val="50000"/>
                  </a:schemeClr>
                </a:solidFill>
              </a:rPr>
            </a:b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862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64" y="1655619"/>
            <a:ext cx="10972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/>
          </a:p>
          <a:p>
            <a:r>
              <a:rPr lang="en-US" sz="3600" b="1" dirty="0"/>
              <a:t>Further evidence from adequately powered multi-centered RCTs is required prior to recommending LMWH for routine clinical use.</a:t>
            </a:r>
          </a:p>
          <a:p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 </a:t>
            </a:r>
            <a:br>
              <a:rPr lang="en-US" sz="3600" b="1" dirty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49327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306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503053" y="-304129"/>
            <a:ext cx="9127633" cy="1115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2883" y="2562896"/>
            <a:ext cx="1970468" cy="1262129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low-dose aspirin</a:t>
            </a:r>
          </a:p>
        </p:txBody>
      </p:sp>
      <p:sp>
        <p:nvSpPr>
          <p:cNvPr id="5" name="Rectangle 4"/>
          <p:cNvSpPr/>
          <p:nvPr/>
        </p:nvSpPr>
        <p:spPr>
          <a:xfrm>
            <a:off x="3940935" y="1287440"/>
            <a:ext cx="2614411" cy="130077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early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stage of placentation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65168" y="1571223"/>
            <a:ext cx="5138670" cy="656822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inhibit thromboxane A2 production by suppressing COX-1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23500" y="3671699"/>
            <a:ext cx="5138670" cy="618186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more optimal conditions for invasion of the uterine spiral arterioles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623500" y="4365940"/>
            <a:ext cx="5138670" cy="575332"/>
          </a:xfrm>
          <a:prstGeom prst="rect">
            <a:avLst/>
          </a:prstGeom>
          <a:solidFill>
            <a:srgbClr val="FC343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improved</a:t>
            </a:r>
            <a:r>
              <a:rPr lang="en-US" sz="2400" dirty="0"/>
              <a:t> placental blood flow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940935" y="3940935"/>
            <a:ext cx="2437864" cy="1482290"/>
          </a:xfrm>
          <a:prstGeom prst="rect">
            <a:avLst/>
          </a:prstGeom>
          <a:solidFill>
            <a:srgbClr val="B12D4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started </a:t>
            </a:r>
            <a:r>
              <a:rPr lang="en-US" sz="2000" b="1" dirty="0" err="1"/>
              <a:t>preconceptionally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6623500" y="5035638"/>
            <a:ext cx="5138670" cy="682585"/>
          </a:xfrm>
          <a:prstGeom prst="rect">
            <a:avLst/>
          </a:prstGeom>
          <a:solidFill>
            <a:srgbClr val="FB9D8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reduce chances of developing PIH, PE or preterm delivery. </a:t>
            </a:r>
            <a:br>
              <a:rPr lang="en-US" sz="2000" b="1" dirty="0">
                <a:solidFill>
                  <a:schemeClr val="bg2">
                    <a:lumMod val="25000"/>
                  </a:schemeClr>
                </a:solidFill>
              </a:rPr>
            </a:b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>
            <a:off x="2833351" y="3825025"/>
            <a:ext cx="1107584" cy="82003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flipV="1">
            <a:off x="2833351" y="1700009"/>
            <a:ext cx="1107584" cy="86288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788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997" y="274638"/>
            <a:ext cx="10515600" cy="527544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3600" dirty="0"/>
          </a:p>
          <a:p>
            <a:pPr>
              <a:buFont typeface="Wingdings" panose="05000000000000000000" pitchFamily="2" charset="2"/>
              <a:buChar char="ü"/>
            </a:pPr>
            <a:endParaRPr lang="en-US" sz="36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600" b="1" dirty="0">
                <a:solidFill>
                  <a:srgbClr val="FF0000"/>
                </a:solidFill>
              </a:rPr>
              <a:t>Women with PE and women with preterm delivery </a:t>
            </a:r>
            <a:r>
              <a:rPr lang="en-US" sz="3600" dirty="0"/>
              <a:t>Deficient trophoblast invasion of the spiral arteries results in </a:t>
            </a:r>
            <a:r>
              <a:rPr lang="en-US" sz="3600" dirty="0">
                <a:solidFill>
                  <a:srgbClr val="7030A0"/>
                </a:solidFill>
              </a:rPr>
              <a:t>an </a:t>
            </a:r>
            <a:r>
              <a:rPr lang="en-US" sz="4000" b="1" dirty="0">
                <a:solidFill>
                  <a:srgbClr val="7030A0"/>
                </a:solidFill>
              </a:rPr>
              <a:t>increased production of thromboxane A2 </a:t>
            </a:r>
            <a:r>
              <a:rPr lang="en-US" sz="3600" dirty="0">
                <a:solidFill>
                  <a:srgbClr val="7030A0"/>
                </a:solidFill>
              </a:rPr>
              <a:t>by the trophoblast cells</a:t>
            </a:r>
            <a:r>
              <a:rPr lang="en-US" sz="3600" dirty="0"/>
              <a:t>, stimulating </a:t>
            </a:r>
            <a:r>
              <a:rPr lang="en-US" sz="4000" b="1" dirty="0"/>
              <a:t>vasoconstriction and platelet aggregation .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77512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670" y="365125"/>
            <a:ext cx="10787130" cy="1325563"/>
          </a:xfrm>
        </p:spPr>
        <p:txBody>
          <a:bodyPr>
            <a:noAutofit/>
          </a:bodyPr>
          <a:lstStyle/>
          <a:p>
            <a:r>
              <a:rPr lang="en-US" b="1" dirty="0"/>
              <a:t>low-dose aspirin treatment in IVF patients has: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35622" y="2957652"/>
            <a:ext cx="4476481" cy="261441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u="sng" dirty="0">
                <a:solidFill>
                  <a:srgbClr val="FFFF00"/>
                </a:solidFill>
              </a:rPr>
              <a:t>does not affect </a:t>
            </a:r>
            <a:r>
              <a:rPr lang="en-US" sz="2400" b="1" dirty="0">
                <a:solidFill>
                  <a:srgbClr val="FFFF00"/>
                </a:solidFill>
              </a:rPr>
              <a:t>the spiral arteries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FF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B9D8D"/>
                </a:solidFill>
              </a:rPr>
              <a:t>  therefore leaves the </a:t>
            </a:r>
            <a:r>
              <a:rPr lang="en-US" sz="2400" b="1" u="sng" dirty="0">
                <a:solidFill>
                  <a:srgbClr val="FB9D8D"/>
                </a:solidFill>
              </a:rPr>
              <a:t>placental blood flow</a:t>
            </a:r>
            <a:r>
              <a:rPr lang="en-US" sz="2400" b="1" dirty="0">
                <a:solidFill>
                  <a:srgbClr val="FB9D8D"/>
                </a:solidFill>
              </a:rPr>
              <a:t> </a:t>
            </a:r>
            <a:r>
              <a:rPr lang="en-US" sz="2400" b="1" u="sng" dirty="0">
                <a:solidFill>
                  <a:srgbClr val="FB9D8D"/>
                </a:solidFill>
              </a:rPr>
              <a:t>unaffected 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51832" y="2526211"/>
            <a:ext cx="5228821" cy="3477294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no effect on the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changes of the </a:t>
            </a:r>
            <a:r>
              <a:rPr lang="en-US" sz="2800" b="1" dirty="0" err="1">
                <a:solidFill>
                  <a:srgbClr val="FF0000"/>
                </a:solidFill>
              </a:rPr>
              <a:t>pulsatility</a:t>
            </a:r>
            <a:r>
              <a:rPr lang="en-US" sz="2800" b="1" dirty="0">
                <a:solidFill>
                  <a:srgbClr val="FF0000"/>
                </a:solidFill>
              </a:rPr>
              <a:t> index (PI)</a:t>
            </a:r>
            <a:r>
              <a:rPr lang="en-US" sz="2800" dirty="0"/>
              <a:t> of the uterine arteries</a:t>
            </a:r>
          </a:p>
          <a:p>
            <a:pPr algn="ctr"/>
            <a:r>
              <a:rPr lang="en-US" sz="2400" dirty="0"/>
              <a:t>Through time</a:t>
            </a:r>
          </a:p>
        </p:txBody>
      </p:sp>
      <p:sp>
        <p:nvSpPr>
          <p:cNvPr id="6" name="Right Arrow 5"/>
          <p:cNvSpPr/>
          <p:nvPr/>
        </p:nvSpPr>
        <p:spPr>
          <a:xfrm>
            <a:off x="5783684" y="4031087"/>
            <a:ext cx="990603" cy="74697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7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-417054"/>
            <a:ext cx="10515600" cy="531407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solidFill>
                  <a:srgbClr val="002060"/>
                </a:solidFill>
              </a:rPr>
              <a:t>low-dose aspirin treatment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002060"/>
                </a:solidFill>
              </a:rPr>
              <a:t>started </a:t>
            </a:r>
            <a:r>
              <a:rPr lang="en-US" sz="3200" dirty="0" err="1">
                <a:solidFill>
                  <a:srgbClr val="002060"/>
                </a:solidFill>
              </a:rPr>
              <a:t>preconceptionally</a:t>
            </a:r>
            <a:r>
              <a:rPr lang="en-US" sz="3200" dirty="0">
                <a:solidFill>
                  <a:srgbClr val="002060"/>
                </a:solidFill>
              </a:rPr>
              <a:t> and continued throughout the first trimester of pregnancy</a:t>
            </a:r>
            <a:r>
              <a:rPr lang="en-US" sz="4000" b="1" dirty="0"/>
              <a:t>, </a:t>
            </a:r>
            <a:r>
              <a:rPr lang="en-US" sz="4000" b="1" dirty="0">
                <a:solidFill>
                  <a:srgbClr val="FF0000"/>
                </a:solidFill>
              </a:rPr>
              <a:t>does not reduce </a:t>
            </a:r>
            <a:r>
              <a:rPr lang="en-US" sz="3200" dirty="0">
                <a:solidFill>
                  <a:srgbClr val="FF0000"/>
                </a:solidFill>
              </a:rPr>
              <a:t>the incidence of </a:t>
            </a:r>
            <a:r>
              <a:rPr lang="en-US" sz="3600" b="1" dirty="0">
                <a:solidFill>
                  <a:srgbClr val="FF0000"/>
                </a:solidFill>
              </a:rPr>
              <a:t>hypertensive pregnancy </a:t>
            </a:r>
            <a:r>
              <a:rPr lang="en-US" sz="3200" dirty="0">
                <a:solidFill>
                  <a:srgbClr val="FF0000"/>
                </a:solidFill>
              </a:rPr>
              <a:t>complications or </a:t>
            </a:r>
            <a:r>
              <a:rPr lang="en-US" sz="3600" b="1" dirty="0">
                <a:solidFill>
                  <a:srgbClr val="FF0000"/>
                </a:solidFill>
              </a:rPr>
              <a:t>preterm delivery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in patients undergoing IVF treatment. 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417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7464" y="365125"/>
            <a:ext cx="5236335" cy="18866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143" y="544416"/>
            <a:ext cx="10515600" cy="673330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Implantation is a complex signaling process between the embryo and the endometrium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D2A000"/>
                </a:solidFill>
              </a:rPr>
              <a:t>Adhesion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Nidation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0B050"/>
                </a:solidFill>
              </a:rPr>
              <a:t>Invasion of the trophoblast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800" dirty="0">
                <a:solidFill>
                  <a:srgbClr val="FF0000"/>
                </a:solidFill>
              </a:rPr>
              <a:t>The ESHRE PGD </a:t>
            </a:r>
            <a:r>
              <a:rPr lang="en-US" sz="2800" dirty="0"/>
              <a:t>consortium document mentioned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>
                <a:solidFill>
                  <a:srgbClr val="C00000"/>
                </a:solidFill>
              </a:rPr>
              <a:t> RIF ≥ 3 high-quality embryo transfers (ETs) or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implantation failure with transfer of ≥10 embryos in multiple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transfers </a:t>
            </a:r>
            <a:br>
              <a:rPr lang="en-US" sz="2800" dirty="0"/>
            </a:b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pic>
        <p:nvPicPr>
          <p:cNvPr id="4" name="Picture 3" descr="implantation-722x4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43817" y="1616183"/>
            <a:ext cx="3365173" cy="188579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5216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740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Efficacy evaluation of low-dose aspirin in</a:t>
            </a:r>
            <a:br>
              <a:rPr lang="en-US" sz="4000" b="1" dirty="0"/>
            </a:br>
            <a:r>
              <a:rPr lang="en-US" sz="4000" b="1" dirty="0"/>
              <a:t>IVF/ICSI patients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4" y="1736248"/>
            <a:ext cx="10515600" cy="2463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90918" y="2903089"/>
            <a:ext cx="1880316" cy="1107583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13 RCT</a:t>
            </a:r>
          </a:p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3104 PATIENTS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93147" y="1927366"/>
            <a:ext cx="6709893" cy="3059028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FF0000"/>
                </a:solidFill>
              </a:rPr>
              <a:t>no significant differences </a:t>
            </a:r>
            <a:r>
              <a:rPr lang="en-US" sz="2200" dirty="0">
                <a:solidFill>
                  <a:schemeClr val="accent4">
                    <a:lumMod val="50000"/>
                  </a:schemeClr>
                </a:solidFill>
              </a:rPr>
              <a:t>in </a:t>
            </a:r>
            <a:r>
              <a:rPr lang="en-US" sz="2200" b="1" dirty="0">
                <a:solidFill>
                  <a:schemeClr val="accent4">
                    <a:lumMod val="50000"/>
                  </a:schemeClr>
                </a:solidFill>
              </a:rPr>
              <a:t>implantation rate , live birth rate, miscarriage rate , fertilization rate , and endometrial thickness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aspirin </a:t>
            </a:r>
            <a:r>
              <a:rPr lang="en-US" sz="2000" dirty="0">
                <a:solidFill>
                  <a:srgbClr val="FF0000"/>
                </a:solidFill>
              </a:rPr>
              <a:t>treatment may improve the </a:t>
            </a:r>
            <a:r>
              <a:rPr lang="en-US" sz="2400" dirty="0">
                <a:solidFill>
                  <a:srgbClr val="FF0000"/>
                </a:solidFill>
              </a:rPr>
              <a:t>clinical pregnancy rate</a:t>
            </a:r>
            <a:r>
              <a:rPr lang="en-US" sz="2000" dirty="0"/>
              <a:t> compared to placebo or no treatment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b="1" dirty="0">
                <a:solidFill>
                  <a:srgbClr val="FFFF00"/>
                </a:solidFill>
              </a:rPr>
              <a:t>reduce the number of oocytes retrieved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0304" y="5294148"/>
            <a:ext cx="11831392" cy="1087014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Our findings suggest that low-dose aspirin may improve the pregnancy rate in IVF/ICSI, with the recommended</a:t>
            </a:r>
            <a:br>
              <a:rPr lang="en-US" sz="2000" dirty="0"/>
            </a:br>
            <a:r>
              <a:rPr lang="en-US" sz="2000" dirty="0"/>
              <a:t>clinical use dose of 100mg/day. 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354947" y="3476442"/>
            <a:ext cx="754487" cy="1391"/>
          </a:xfrm>
          <a:prstGeom prst="straightConnector1">
            <a:avLst/>
          </a:prstGeom>
          <a:ln>
            <a:solidFill>
              <a:schemeClr val="accent1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820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H="1">
            <a:off x="-296214" y="365126"/>
            <a:ext cx="1134414" cy="94852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321" y="509928"/>
            <a:ext cx="10515600" cy="5971281"/>
          </a:xfrm>
        </p:spPr>
        <p:txBody>
          <a:bodyPr>
            <a:normAutofit fontScale="62500" lnSpcReduction="20000"/>
          </a:bodyPr>
          <a:lstStyle/>
          <a:p>
            <a:pPr marL="274320">
              <a:buFont typeface="Wingdings" panose="05000000000000000000" pitchFamily="2" charset="2"/>
              <a:buChar char="Ø"/>
            </a:pPr>
            <a:endParaRPr lang="en-US" dirty="0"/>
          </a:p>
          <a:p>
            <a:pPr marL="274320">
              <a:buFont typeface="Wingdings" panose="05000000000000000000" pitchFamily="2" charset="2"/>
              <a:buChar char="Ø"/>
            </a:pPr>
            <a:r>
              <a:rPr lang="en-US" sz="4400" dirty="0">
                <a:solidFill>
                  <a:srgbClr val="FF0000"/>
                </a:solidFill>
              </a:rPr>
              <a:t>As a non-selective inhibitor of the COX enzyme: </a:t>
            </a:r>
            <a:r>
              <a:rPr lang="en-US" sz="4400" dirty="0"/>
              <a:t>low-dose aspirin could exert </a:t>
            </a:r>
            <a:r>
              <a:rPr lang="en-US" sz="5100" b="1" dirty="0">
                <a:solidFill>
                  <a:srgbClr val="FF0066"/>
                </a:solidFill>
              </a:rPr>
              <a:t>a negative effect on the endometrium by suppressing COX-2 expression</a:t>
            </a:r>
            <a:r>
              <a:rPr lang="en-US" sz="4400" dirty="0"/>
              <a:t>, critical to implantation during the attachment reaction .</a:t>
            </a:r>
            <a:br>
              <a:rPr lang="en-US" dirty="0"/>
            </a:br>
            <a:r>
              <a:rPr lang="en-US" sz="5800" dirty="0">
                <a:solidFill>
                  <a:srgbClr val="0070C0"/>
                </a:solidFill>
              </a:rPr>
              <a:t> </a:t>
            </a:r>
          </a:p>
          <a:p>
            <a:pPr marL="274320">
              <a:buFont typeface="Wingdings" panose="05000000000000000000" pitchFamily="2" charset="2"/>
              <a:buChar char="Ø"/>
            </a:pPr>
            <a:endParaRPr lang="en-US" sz="5800" dirty="0"/>
          </a:p>
          <a:p>
            <a:pPr marL="274320">
              <a:buFont typeface="Wingdings" panose="05000000000000000000" pitchFamily="2" charset="2"/>
              <a:buChar char="Ø"/>
            </a:pPr>
            <a:r>
              <a:rPr lang="en-US" sz="5100" dirty="0">
                <a:solidFill>
                  <a:schemeClr val="tx2">
                    <a:lumMod val="50000"/>
                  </a:schemeClr>
                </a:solidFill>
              </a:rPr>
              <a:t>The significant </a:t>
            </a:r>
            <a:r>
              <a:rPr lang="en-US" sz="5100" b="1" dirty="0">
                <a:solidFill>
                  <a:schemeClr val="tx2">
                    <a:lumMod val="50000"/>
                  </a:schemeClr>
                </a:solidFill>
              </a:rPr>
              <a:t>lower incidence of twin pregnancies</a:t>
            </a:r>
            <a:r>
              <a:rPr lang="en-US" sz="5100" dirty="0">
                <a:solidFill>
                  <a:schemeClr val="tx2">
                    <a:lumMod val="50000"/>
                  </a:schemeClr>
                </a:solidFill>
              </a:rPr>
              <a:t> may even indicate a </a:t>
            </a:r>
            <a:r>
              <a:rPr lang="en-US" sz="5100" u="sng" dirty="0">
                <a:solidFill>
                  <a:schemeClr val="tx2">
                    <a:lumMod val="50000"/>
                  </a:schemeClr>
                </a:solidFill>
              </a:rPr>
              <a:t>negative effect of aspirin on embryo implantation </a:t>
            </a:r>
            <a:r>
              <a:rPr lang="en-US" sz="5100" dirty="0">
                <a:solidFill>
                  <a:schemeClr val="tx2">
                    <a:lumMod val="50000"/>
                  </a:schemeClr>
                </a:solidFill>
              </a:rPr>
              <a:t>that will hopefully be further elucidated in studies investigating the interaction of aspirin with implantation factors .</a:t>
            </a:r>
            <a:br>
              <a:rPr lang="en-US" sz="5100" dirty="0">
                <a:solidFill>
                  <a:schemeClr val="tx2">
                    <a:lumMod val="50000"/>
                  </a:schemeClr>
                </a:solidFill>
              </a:rPr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64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Chain turning into doves 2247434 Vector Art at Vecteezy">
            <a:extLst>
              <a:ext uri="{FF2B5EF4-FFF2-40B4-BE49-F238E27FC236}">
                <a16:creationId xmlns:a16="http://schemas.microsoft.com/office/drawing/2014/main" id="{439DD1E2-359B-40CF-B300-7FD259A48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774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6EA277-4D3D-41BA-8DD7-A881F7E93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9427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AC5777-FB28-4F97-8383-6027E965435A}"/>
              </a:ext>
            </a:extLst>
          </p:cNvPr>
          <p:cNvSpPr txBox="1"/>
          <p:nvPr/>
        </p:nvSpPr>
        <p:spPr>
          <a:xfrm>
            <a:off x="2286000" y="5972175"/>
            <a:ext cx="76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900">
                <a:hlinkClick r:id="rId3" tooltip="https://ggwash.org/view/74324/thanks-for-making-our-fall-member-drive-a-success"/>
              </a:rPr>
              <a:t>This Photo</a:t>
            </a:r>
            <a:r>
              <a:rPr lang="en-CA" sz="900"/>
              <a:t> by Unknown Author is licensed under </a:t>
            </a:r>
            <a:r>
              <a:rPr lang="en-CA" sz="900">
                <a:hlinkClick r:id="rId4" tooltip="https://creativecommons.org/licenses/by-nc/3.0/"/>
              </a:rPr>
              <a:t>CC BY-NC</a:t>
            </a:r>
            <a:endParaRPr lang="en-CA" sz="900"/>
          </a:p>
        </p:txBody>
      </p:sp>
    </p:spTree>
    <p:extLst>
      <p:ext uri="{BB962C8B-B14F-4D97-AF65-F5344CB8AC3E}">
        <p14:creationId xmlns:p14="http://schemas.microsoft.com/office/powerpoint/2010/main" val="4453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4E746A9-7790-40F0-BC4C-F76456AE6B17}"/>
              </a:ext>
            </a:extLst>
          </p:cNvPr>
          <p:cNvSpPr txBox="1"/>
          <p:nvPr/>
        </p:nvSpPr>
        <p:spPr>
          <a:xfrm>
            <a:off x="1102936" y="480767"/>
            <a:ext cx="10397765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Pregnancy is a prothrombotic condition, which can be abnormally exaggerated in women with thrombophilia.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There are several implications which influence the diagnosis and treatment: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First, there is a lack of studies revealing appropriate  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thrombophilia markers and its cut-off values for </a:t>
            </a:r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Reproductive   </a:t>
            </a:r>
          </a:p>
          <a:p>
            <a:pPr algn="l"/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failure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(RF) specifically.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Secondly, some thrombophilia markers change with sex and age.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Lastly, the study designs of previous studies are heterogeneous  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in selecting the thrombophilia markers and drugs</a:t>
            </a:r>
            <a:r>
              <a:rPr lang="en-US" sz="1800" b="0" i="0" u="none" strike="noStrike" baseline="0" dirty="0">
                <a:latin typeface="TimesNewRomanPSMT"/>
              </a:rPr>
              <a:t>.</a:t>
            </a:r>
            <a:endParaRPr lang="en-C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118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1660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There is controversial evidence to suggest an association</a:t>
            </a:r>
            <a:br>
              <a:rPr lang="en-US" sz="2400" b="1" dirty="0"/>
            </a:br>
            <a:r>
              <a:rPr lang="en-US" sz="2400" b="1" dirty="0"/>
              <a:t>between RIF and thrombophilia,</a:t>
            </a:r>
            <a:br>
              <a:rPr lang="en-US" sz="2400" b="1" dirty="0"/>
            </a:br>
            <a:r>
              <a:rPr lang="en-US" sz="2400" b="1" dirty="0"/>
              <a:t> both </a:t>
            </a:r>
            <a:r>
              <a:rPr lang="en-US" sz="2400" b="1" u="sng" dirty="0"/>
              <a:t>inherited and acquired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29491" y="1717965"/>
            <a:ext cx="5198577" cy="3333004"/>
          </a:xfrm>
          <a:prstGeom prst="round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1" dirty="0">
              <a:solidFill>
                <a:srgbClr val="FFFF00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US" sz="2000" b="1" dirty="0">
              <a:solidFill>
                <a:srgbClr val="FFFF00"/>
              </a:solidFill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FF00"/>
                </a:solidFill>
                <a:latin typeface="+mj-lt"/>
              </a:rPr>
              <a:t>Inherited disorders:</a:t>
            </a:r>
          </a:p>
          <a:p>
            <a:endParaRPr lang="en-US" sz="2000" b="1" dirty="0">
              <a:solidFill>
                <a:srgbClr val="FFFF00"/>
              </a:solidFill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factor V Leiden mutation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methylene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tetrahydrofolatereductase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(MTHFR) polymorphisms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prothrombin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gene mutation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protein C deficiency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protein S deficiency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antithrombin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deficiency</a:t>
            </a:r>
          </a:p>
          <a:p>
            <a:pPr marL="457200" indent="-457200" algn="ctr">
              <a:buFont typeface="+mj-lt"/>
              <a:buAutoNum type="arabicPeriod"/>
            </a:pPr>
            <a:endParaRPr lang="en-US" sz="2000" b="1" dirty="0"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962918" y="1717966"/>
            <a:ext cx="5093009" cy="33397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FF00"/>
                </a:solidFill>
                <a:latin typeface="+mj-lt"/>
              </a:rPr>
              <a:t> acquired defects:</a:t>
            </a:r>
          </a:p>
          <a:p>
            <a:pPr algn="ctr"/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Antiphospholipid antibodies (APA):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which are lupus anticoagulant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anticardiolipin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anti-b2 glycoprotein I</a:t>
            </a:r>
          </a:p>
          <a:p>
            <a:pPr marL="342900" indent="-342900" algn="ctr">
              <a:buFont typeface="+mj-lt"/>
              <a:buAutoNum type="arabicPeriod"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  <a:p>
            <a:pPr marL="342900" indent="-342900" algn="ctr">
              <a:buFont typeface="+mj-lt"/>
              <a:buAutoNum type="arabicPeriod"/>
            </a:pPr>
            <a:endParaRPr lang="en-US" sz="2000" b="1" dirty="0">
              <a:latin typeface="+mj-lt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888" y="5376745"/>
            <a:ext cx="10522039" cy="71632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various investigators have shown that thrombophilia are more common in women with RIF compared with healthy fertile controls</a:t>
            </a:r>
          </a:p>
        </p:txBody>
      </p:sp>
    </p:spTree>
    <p:extLst>
      <p:ext uri="{BB962C8B-B14F-4D97-AF65-F5344CB8AC3E}">
        <p14:creationId xmlns:p14="http://schemas.microsoft.com/office/powerpoint/2010/main" val="261784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7F4D447-21D3-4B19-8B89-6396F6FD7DC8}"/>
              </a:ext>
            </a:extLst>
          </p:cNvPr>
          <p:cNvSpPr txBox="1"/>
          <p:nvPr/>
        </p:nvSpPr>
        <p:spPr>
          <a:xfrm>
            <a:off x="449344" y="348792"/>
            <a:ext cx="1129331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Pregnancy complications are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increased in patients with systemic lupus erythematosus and antiphospholipid syndrome </a:t>
            </a:r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(APS).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APS is an autoimmune acquired thrombophilia, which occurs either alone or in combination with other autoimmune diseases, mainly with systemic lupus erythematosus.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Clinical manifestations of APS include fertility problems and pregnancy complications (such as repeated miscarriages) as well as venous or arterial thrombosis.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Antiphospholipid antibodies, especially anti-beta2 glycoprotein I (anti-</a:t>
            </a:r>
            <a:r>
              <a:rPr lang="el-GR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β2</a:t>
            </a:r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GPI) antibodies, in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pregnancy, appear to act directly on trophoblasts by activating pro-apoptotic and pro-inflammatory </a:t>
            </a:r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mechanisms.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endParaRPr lang="en-CA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548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4EC15C-79B6-4790-9059-2A39487B7B68}"/>
              </a:ext>
            </a:extLst>
          </p:cNvPr>
          <p:cNvSpPr txBox="1"/>
          <p:nvPr/>
        </p:nvSpPr>
        <p:spPr>
          <a:xfrm>
            <a:off x="207390" y="150829"/>
            <a:ext cx="1171751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When circulating anti-PL antibodies are positive at initial diagnosis, testing should be repeated at least 12 weeks later to confirm diagnosis of APS.  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According to revised Sapporo criteria, diagnosis of APS takes into account lupus anticoagulant (LA), anti-cardiolipin (anti- CL) antibodies or anti β2glycoprotein I (anti-β2GP I) antibodies of either IgG or IgM isotype.</a:t>
            </a:r>
            <a:r>
              <a:rPr lang="en-CA" sz="1800" b="0" i="0" u="none" strike="noStrike" baseline="0" dirty="0">
                <a:latin typeface="Helvetica" panose="020B0604020202020204" pitchFamily="34" charset="0"/>
              </a:rPr>
              <a:t> </a:t>
            </a:r>
            <a:r>
              <a:rPr lang="en-CA" sz="1800" b="1" i="0" u="none" strike="noStrike" baseline="0" dirty="0" err="1">
                <a:solidFill>
                  <a:srgbClr val="0070C0"/>
                </a:solidFill>
                <a:latin typeface="Helvetica" panose="020B0604020202020204" pitchFamily="34" charset="0"/>
              </a:rPr>
              <a:t>Miyakis</a:t>
            </a:r>
            <a:r>
              <a:rPr lang="en-CA" sz="1800" b="1" i="0" u="none" strike="noStrike" baseline="0" dirty="0">
                <a:solidFill>
                  <a:srgbClr val="0070C0"/>
                </a:solidFill>
                <a:latin typeface="Helvetica" panose="020B0604020202020204" pitchFamily="34" charset="0"/>
              </a:rPr>
              <a:t> S,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Helvetica" panose="020B0604020202020204" pitchFamily="34" charset="0"/>
              </a:rPr>
              <a:t> J. </a:t>
            </a:r>
            <a:r>
              <a:rPr lang="en-US" sz="1800" b="1" i="0" u="none" strike="noStrike" baseline="0" dirty="0" err="1">
                <a:solidFill>
                  <a:srgbClr val="0070C0"/>
                </a:solidFill>
                <a:latin typeface="Helvetica" panose="020B0604020202020204" pitchFamily="34" charset="0"/>
              </a:rPr>
              <a:t>Thromb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Helvetica" panose="020B0604020202020204" pitchFamily="34" charset="0"/>
              </a:rPr>
              <a:t> </a:t>
            </a:r>
            <a:r>
              <a:rPr lang="en-US" sz="1800" b="1" i="0" u="none" strike="noStrike" baseline="0" dirty="0" err="1">
                <a:solidFill>
                  <a:srgbClr val="0070C0"/>
                </a:solidFill>
                <a:latin typeface="Helvetica" panose="020B0604020202020204" pitchFamily="34" charset="0"/>
              </a:rPr>
              <a:t>Haemost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Helvetica" panose="020B0604020202020204" pitchFamily="34" charset="0"/>
              </a:rPr>
              <a:t>. 2006.</a:t>
            </a:r>
          </a:p>
          <a:p>
            <a:pPr algn="l"/>
            <a:endParaRPr lang="en-US" b="1" dirty="0">
              <a:solidFill>
                <a:srgbClr val="0070C0"/>
              </a:solidFill>
              <a:latin typeface="Helvetica" panose="020B0604020202020204" pitchFamily="34" charset="0"/>
              <a:ea typeface="+mj-ea"/>
              <a:cs typeface="+mj-cs"/>
            </a:endParaRPr>
          </a:p>
          <a:p>
            <a:pPr algn="l"/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Presence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of </a:t>
            </a:r>
            <a:r>
              <a:rPr lang="en-CA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anti-phospholipid (anti-PL) antibodies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even without diagnosis of APS, impairs implantation</a:t>
            </a:r>
            <a:r>
              <a:rPr lang="en-US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CA" sz="1800" b="1" i="0" u="none" strike="noStrike" baseline="0" dirty="0">
                <a:solidFill>
                  <a:srgbClr val="0070C0"/>
                </a:solidFill>
                <a:latin typeface="Helvetica-Bold"/>
              </a:rPr>
              <a:t> Eirini Papadimitriou </a:t>
            </a:r>
            <a:r>
              <a:rPr lang="en-CA" b="1" dirty="0">
                <a:solidFill>
                  <a:srgbClr val="0070C0"/>
                </a:solidFill>
                <a:latin typeface="Helvetica-Bold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Helvetica-Bold"/>
              </a:rPr>
              <a:t>systematic review and meta-analysis. </a:t>
            </a:r>
            <a:r>
              <a:rPr lang="en-US" b="1" dirty="0" err="1">
                <a:solidFill>
                  <a:srgbClr val="0070C0"/>
                </a:solidFill>
                <a:latin typeface="Helvetica-Bold"/>
              </a:rPr>
              <a:t>PLoS</a:t>
            </a:r>
            <a:r>
              <a:rPr lang="en-US" b="1" dirty="0">
                <a:solidFill>
                  <a:srgbClr val="0070C0"/>
                </a:solidFill>
                <a:latin typeface="Helvetica-Bold"/>
              </a:rPr>
              <a:t> ONE July 2022.</a:t>
            </a:r>
          </a:p>
          <a:p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Whether the presence alone of anti-PL antibodies in healthy women of reproductive age who do not fulfill the criteria for APS, might affect implantation and embryo transfer (ET) following IVF, </a:t>
            </a:r>
            <a:r>
              <a:rPr lang="en-US" sz="24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is not decided 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as yet in the literature.</a:t>
            </a:r>
            <a:r>
              <a:rPr lang="en-CA" sz="2400" b="1" i="0" u="none" strike="noStrike" baseline="0" dirty="0">
                <a:solidFill>
                  <a:srgbClr val="0070C0"/>
                </a:solidFill>
                <a:latin typeface="Helvetica-Bold"/>
              </a:rPr>
              <a:t> </a:t>
            </a:r>
            <a:r>
              <a:rPr lang="en-CA" b="1" dirty="0">
                <a:solidFill>
                  <a:srgbClr val="0070C0"/>
                </a:solidFill>
                <a:latin typeface="Helvetica-Bold"/>
              </a:rPr>
              <a:t>Eirini Papadimitriou a </a:t>
            </a:r>
            <a:r>
              <a:rPr lang="en-US" b="1" dirty="0">
                <a:solidFill>
                  <a:srgbClr val="0070C0"/>
                </a:solidFill>
                <a:latin typeface="Helvetica-Bold"/>
              </a:rPr>
              <a:t>systematic review and meta-analysis. </a:t>
            </a:r>
            <a:r>
              <a:rPr lang="en-US" b="1" dirty="0" err="1">
                <a:solidFill>
                  <a:srgbClr val="0070C0"/>
                </a:solidFill>
                <a:latin typeface="Helvetica-Bold"/>
              </a:rPr>
              <a:t>PLoS</a:t>
            </a:r>
            <a:r>
              <a:rPr lang="en-US" b="1" dirty="0">
                <a:solidFill>
                  <a:srgbClr val="0070C0"/>
                </a:solidFill>
                <a:latin typeface="Helvetica-Bold"/>
              </a:rPr>
              <a:t> ONE July 2022.</a:t>
            </a:r>
          </a:p>
          <a:p>
            <a:pPr algn="l"/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l"/>
            <a:endParaRPr lang="en-CA" sz="24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64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897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14" name="Content Placeholder 13" descr="kG5uX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lum contrast="-10000"/>
          </a:blip>
          <a:stretch>
            <a:fillRect/>
          </a:stretch>
        </p:blipFill>
        <p:spPr>
          <a:xfrm>
            <a:off x="0" y="4653509"/>
            <a:ext cx="2638269" cy="22044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1171978" y="734096"/>
            <a:ext cx="4559122" cy="1970468"/>
          </a:xfrm>
          <a:prstGeom prst="rect">
            <a:avLst/>
          </a:prstGeom>
          <a:solidFill>
            <a:srgbClr val="B12D40"/>
          </a:solidFill>
          <a:ln>
            <a:solidFill>
              <a:srgbClr val="B12D4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/>
              <a:t>Heparin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 </a:t>
            </a:r>
            <a:r>
              <a:rPr lang="en-US" sz="2000" b="1" dirty="0" err="1"/>
              <a:t>polysulphated</a:t>
            </a:r>
            <a:r>
              <a:rPr lang="en-US" sz="2000" b="1" dirty="0"/>
              <a:t> glycosaminoglycan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  interacts with proteins containing positively charged amino acids.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7769" y="734096"/>
            <a:ext cx="4945487" cy="1970467"/>
          </a:xfrm>
          <a:prstGeom prst="rect">
            <a:avLst/>
          </a:prstGeom>
          <a:solidFill>
            <a:srgbClr val="B12D4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anticoagulation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 err="1"/>
              <a:t>antithrombin</a:t>
            </a:r>
            <a:r>
              <a:rPr lang="en-US" sz="2000" b="1" dirty="0"/>
              <a:t> effect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catalyzes the inhibition of factor </a:t>
            </a:r>
            <a:r>
              <a:rPr lang="en-US" sz="2000" b="1" dirty="0" err="1"/>
              <a:t>Xa</a:t>
            </a:r>
            <a:r>
              <a:rPr lang="en-US" sz="2000" b="1" dirty="0"/>
              <a:t> and thrombin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455313" y="2846231"/>
            <a:ext cx="9581881" cy="117841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Low-molecular-weight heparin (LMWH) is derived from unfractionated heparin by </a:t>
            </a:r>
            <a:r>
              <a:rPr lang="en-US" sz="2000" b="1" dirty="0" err="1">
                <a:solidFill>
                  <a:srgbClr val="FFFF00"/>
                </a:solidFill>
              </a:rPr>
              <a:t>depolymerization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sz="2000" b="1" dirty="0">
                <a:solidFill>
                  <a:srgbClr val="FFFF00"/>
                </a:solidFill>
              </a:rPr>
              <a:t>(activity similar to heparin but with increased bioavailability and half-life)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84103" y="4237149"/>
            <a:ext cx="1390918" cy="7340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heparin</a:t>
            </a:r>
          </a:p>
        </p:txBody>
      </p:sp>
      <p:sp>
        <p:nvSpPr>
          <p:cNvPr id="9" name="Oval 8"/>
          <p:cNvSpPr/>
          <p:nvPr/>
        </p:nvSpPr>
        <p:spPr>
          <a:xfrm>
            <a:off x="3142445" y="4507606"/>
            <a:ext cx="720144" cy="309093"/>
          </a:xfrm>
          <a:prstGeom prst="ellipse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+/_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031087" y="4237149"/>
            <a:ext cx="991674" cy="7340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ASA</a:t>
            </a:r>
          </a:p>
        </p:txBody>
      </p:sp>
      <p:cxnSp>
        <p:nvCxnSpPr>
          <p:cNvPr id="12" name="Elbow Connector 11"/>
          <p:cNvCxnSpPr/>
          <p:nvPr/>
        </p:nvCxnSpPr>
        <p:spPr>
          <a:xfrm>
            <a:off x="5022761" y="4649273"/>
            <a:ext cx="1378039" cy="515155"/>
          </a:xfrm>
          <a:prstGeom prst="bentConnector3">
            <a:avLst/>
          </a:prstGeom>
          <a:ln>
            <a:solidFill>
              <a:schemeClr val="accent5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6581104" y="4237149"/>
            <a:ext cx="4772696" cy="1841679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women with recurrent miscarriage, diagnosed with </a:t>
            </a:r>
            <a:r>
              <a:rPr lang="en-US" sz="2400" dirty="0" err="1"/>
              <a:t>antiphospholipid</a:t>
            </a:r>
            <a:r>
              <a:rPr lang="en-US" sz="2400" dirty="0"/>
              <a:t> syndrome (APLS 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5795493" y="1706451"/>
            <a:ext cx="437882" cy="373487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76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Content Placeholder 11" descr="heparin_bottles_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83490" y="3650671"/>
            <a:ext cx="425020" cy="425020"/>
          </a:xfrm>
        </p:spPr>
      </p:pic>
      <p:sp>
        <p:nvSpPr>
          <p:cNvPr id="4" name="Rectangle 3"/>
          <p:cNvSpPr/>
          <p:nvPr/>
        </p:nvSpPr>
        <p:spPr>
          <a:xfrm>
            <a:off x="2678171" y="3158442"/>
            <a:ext cx="1893195" cy="90152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Heparin</a:t>
            </a:r>
          </a:p>
        </p:txBody>
      </p:sp>
      <p:sp>
        <p:nvSpPr>
          <p:cNvPr id="5" name="Rectangle 4"/>
          <p:cNvSpPr/>
          <p:nvPr/>
        </p:nvSpPr>
        <p:spPr>
          <a:xfrm>
            <a:off x="5501425" y="2347073"/>
            <a:ext cx="2756079" cy="12621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↑ prolactin </a:t>
            </a:r>
          </a:p>
          <a:p>
            <a:pPr algn="ctr"/>
            <a:r>
              <a:rPr lang="en-US" dirty="0"/>
              <a:t>↑ IGF-1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1425" y="3763030"/>
            <a:ext cx="2756079" cy="83712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↓ IGFBP-1</a:t>
            </a:r>
          </a:p>
        </p:txBody>
      </p:sp>
      <p:sp>
        <p:nvSpPr>
          <p:cNvPr id="7" name="Rectangle 6"/>
          <p:cNvSpPr/>
          <p:nvPr/>
        </p:nvSpPr>
        <p:spPr>
          <a:xfrm>
            <a:off x="1700012" y="730056"/>
            <a:ext cx="8963695" cy="12404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modulates endometrial</a:t>
            </a:r>
            <a:br>
              <a:rPr lang="en-US" sz="2400" dirty="0"/>
            </a:br>
            <a:r>
              <a:rPr lang="en-US" sz="2400" dirty="0"/>
              <a:t>receptivity and decidualization of endometrial stromal cells and improves implantation.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1700010" y="4997003"/>
            <a:ext cx="9066727" cy="1282988"/>
          </a:xfrm>
          <a:prstGeom prst="rect">
            <a:avLst/>
          </a:prstGeom>
          <a:solidFill>
            <a:srgbClr val="FB9D8D"/>
          </a:solidFill>
          <a:ln>
            <a:solidFill>
              <a:srgbClr val="FB9D8D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proteins plays an important role in endometrial development and receptivity during the ‘implantation window’ 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9" name="Up Arrow 8"/>
          <p:cNvSpPr/>
          <p:nvPr/>
        </p:nvSpPr>
        <p:spPr>
          <a:xfrm>
            <a:off x="6712039" y="1955147"/>
            <a:ext cx="330753" cy="376608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712039" y="4630794"/>
            <a:ext cx="334850" cy="335572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707228" y="3479697"/>
            <a:ext cx="579549" cy="218939"/>
          </a:xfrm>
          <a:prstGeom prst="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heparin_bottles_000.jpg"/>
          <p:cNvPicPr>
            <a:picLocks noChangeAspect="1"/>
          </p:cNvPicPr>
          <p:nvPr/>
        </p:nvPicPr>
        <p:blipFill>
          <a:blip r:embed="rId3" cstate="print">
            <a:lum contrast="-20000"/>
          </a:blip>
          <a:stretch>
            <a:fillRect/>
          </a:stretch>
        </p:blipFill>
        <p:spPr>
          <a:xfrm>
            <a:off x="9076395" y="2032266"/>
            <a:ext cx="3115605" cy="31156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01406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In early stages of embryo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Wave 4"/>
          <p:cNvSpPr/>
          <p:nvPr/>
        </p:nvSpPr>
        <p:spPr>
          <a:xfrm>
            <a:off x="3747752" y="1405521"/>
            <a:ext cx="6310648" cy="1565075"/>
          </a:xfrm>
          <a:prstGeom prst="wave">
            <a:avLst/>
          </a:prstGeom>
          <a:solidFill>
            <a:srgbClr val="FC343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heparin-binding epidermal growth factor (EGF)</a:t>
            </a:r>
          </a:p>
        </p:txBody>
      </p:sp>
      <p:sp>
        <p:nvSpPr>
          <p:cNvPr id="6" name="Wave 5"/>
          <p:cNvSpPr/>
          <p:nvPr/>
        </p:nvSpPr>
        <p:spPr>
          <a:xfrm>
            <a:off x="3747752" y="2700138"/>
            <a:ext cx="6323527" cy="1601406"/>
          </a:xfrm>
          <a:prstGeom prst="wav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act on adhesion</a:t>
            </a:r>
            <a:br>
              <a:rPr lang="en-US" sz="2400" b="1" dirty="0"/>
            </a:br>
            <a:r>
              <a:rPr lang="en-US" sz="2400" b="1" dirty="0"/>
              <a:t>molecules like the E-cadherin system</a:t>
            </a:r>
          </a:p>
        </p:txBody>
      </p:sp>
      <p:sp>
        <p:nvSpPr>
          <p:cNvPr id="7" name="Wave 6"/>
          <p:cNvSpPr/>
          <p:nvPr/>
        </p:nvSpPr>
        <p:spPr>
          <a:xfrm>
            <a:off x="3747752" y="3992451"/>
            <a:ext cx="6310648" cy="1777281"/>
          </a:xfrm>
          <a:prstGeom prst="wave">
            <a:avLst/>
          </a:prstGeom>
          <a:solidFill>
            <a:srgbClr val="D2A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promotes</a:t>
            </a:r>
            <a:br>
              <a:rPr lang="en-US" sz="2400" b="1" dirty="0"/>
            </a:br>
            <a:r>
              <a:rPr lang="en-US" sz="2400" b="1" dirty="0" err="1"/>
              <a:t>trophoblast</a:t>
            </a:r>
            <a:r>
              <a:rPr lang="en-US" sz="2400" b="1" dirty="0"/>
              <a:t> invasion and proliferation into the endometrial cells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269108" y="2665926"/>
            <a:ext cx="2221069" cy="1585354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Heparin</a:t>
            </a:r>
            <a:endParaRPr 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042610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438</Template>
  <TotalTime>5340</TotalTime>
  <Words>1212</Words>
  <Application>Microsoft Office PowerPoint</Application>
  <PresentationFormat>Widescreen</PresentationFormat>
  <Paragraphs>138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Helvetica</vt:lpstr>
      <vt:lpstr>Helvetica-Bold</vt:lpstr>
      <vt:lpstr>MinionPro-Regular</vt:lpstr>
      <vt:lpstr>TimesNewRomanPSMT</vt:lpstr>
      <vt:lpstr>Wingdings</vt:lpstr>
      <vt:lpstr>Diseño predeterminado</vt:lpstr>
      <vt:lpstr>Anticoagulation Therapies effects on RIF </vt:lpstr>
      <vt:lpstr>PowerPoint Presentation</vt:lpstr>
      <vt:lpstr>PowerPoint Presentation</vt:lpstr>
      <vt:lpstr>There is controversial evidence to suggest an association between RIF and thrombophilia,  both inherited and acquired</vt:lpstr>
      <vt:lpstr>PowerPoint Presentation</vt:lpstr>
      <vt:lpstr>PowerPoint Presentation</vt:lpstr>
      <vt:lpstr>PowerPoint Presentation</vt:lpstr>
      <vt:lpstr>PowerPoint Presentation</vt:lpstr>
      <vt:lpstr>In early stages of embryo development</vt:lpstr>
      <vt:lpstr>PowerPoint Presentation</vt:lpstr>
      <vt:lpstr>PowerPoint Presentation</vt:lpstr>
      <vt:lpstr>PowerPoint Presentation</vt:lpstr>
      <vt:lpstr>PowerPoint Presentation</vt:lpstr>
      <vt:lpstr>Adjunct low-molecular-weight heparin to improve live birth rate after recurrent implantation failure: </vt:lpstr>
      <vt:lpstr>PowerPoint Presentation</vt:lpstr>
      <vt:lpstr>PowerPoint Presentation</vt:lpstr>
      <vt:lpstr>PowerPoint Presentation</vt:lpstr>
      <vt:lpstr>low-dose aspirin treatment in IVF patients has:</vt:lpstr>
      <vt:lpstr> </vt:lpstr>
      <vt:lpstr>Efficacy evaluation of low-dose aspirin in IVF/ICSI patients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fariba ramezanali</cp:lastModifiedBy>
  <cp:revision>95</cp:revision>
  <dcterms:created xsi:type="dcterms:W3CDTF">2022-11-04T08:14:45Z</dcterms:created>
  <dcterms:modified xsi:type="dcterms:W3CDTF">2022-11-21T20:22:24Z</dcterms:modified>
</cp:coreProperties>
</file>